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80" r:id="rId5"/>
    <p:sldId id="281" r:id="rId6"/>
    <p:sldId id="266" r:id="rId7"/>
    <p:sldId id="285" r:id="rId8"/>
    <p:sldId id="287" r:id="rId9"/>
    <p:sldId id="286" r:id="rId10"/>
    <p:sldId id="272" r:id="rId11"/>
    <p:sldId id="271" r:id="rId12"/>
    <p:sldId id="268" r:id="rId13"/>
    <p:sldId id="273" r:id="rId14"/>
    <p:sldId id="276" r:id="rId15"/>
    <p:sldId id="277" r:id="rId16"/>
    <p:sldId id="291" r:id="rId17"/>
    <p:sldId id="293" r:id="rId18"/>
    <p:sldId id="292" r:id="rId19"/>
    <p:sldId id="29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DF45"/>
    <a:srgbClr val="8CD153"/>
    <a:srgbClr val="50AA1E"/>
    <a:srgbClr val="418A18"/>
    <a:srgbClr val="333300"/>
    <a:srgbClr val="A1C064"/>
    <a:srgbClr val="61CE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0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89803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E14E-16F8-4E05-ACC0-FA7220C9758C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18A1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Конкурс</a:t>
            </a:r>
            <a:br>
              <a:rPr lang="ru-RU" sz="2800" b="1" dirty="0" smtClean="0">
                <a:solidFill>
                  <a:srgbClr val="418A18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418A1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«Ежегодная общественная премия</a:t>
            </a:r>
            <a:br>
              <a:rPr lang="ru-RU" sz="2800" b="1" dirty="0" smtClean="0">
                <a:solidFill>
                  <a:srgbClr val="418A18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418A18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Регионы – устойчивое развитие»</a:t>
            </a:r>
            <a:endParaRPr lang="ru-RU" sz="2800" b="1" dirty="0">
              <a:solidFill>
                <a:srgbClr val="418A18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517232"/>
            <a:ext cx="4096544" cy="1080120"/>
          </a:xfrm>
        </p:spPr>
        <p:txBody>
          <a:bodyPr>
            <a:noAutofit/>
          </a:bodyPr>
          <a:lstStyle/>
          <a:p>
            <a:pPr algn="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Оргкомитет Конкурса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«Ежегодная общественная премия «Регионы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устойчивое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88" y="180434"/>
            <a:ext cx="5527055" cy="371206"/>
          </a:xfrm>
          <a:prstGeom prst="rect">
            <a:avLst/>
          </a:prstGeom>
          <a:noFill/>
        </p:spPr>
        <p:txBody>
          <a:bodyPr wrap="none" lIns="93296" tIns="46648" rIns="93296" bIns="46648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9. Стадия работы по Инвестиционным проектам №1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5582470"/>
              </p:ext>
            </p:extLst>
          </p:nvPr>
        </p:nvGraphicFramePr>
        <p:xfrm>
          <a:off x="142844" y="785794"/>
          <a:ext cx="8715436" cy="5897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31"/>
                <a:gridCol w="5109589"/>
                <a:gridCol w="1360241"/>
                <a:gridCol w="1815175"/>
              </a:tblGrid>
              <a:tr h="492745"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Консолидированных Заявок от субъектов РФ согласно Схемы</a:t>
                      </a: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Ежегодно</a:t>
                      </a:r>
                      <a:r>
                        <a:rPr lang="ru-RU" sz="13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01.03. по 30.05.</a:t>
                      </a:r>
                    </a:p>
                    <a:p>
                      <a:pPr algn="ctr"/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01.09. по 30.10.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69292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Предоставление Консолидированных Заявок субъектов РФ,</a:t>
                      </a:r>
                      <a:r>
                        <a:rPr lang="ru-RU" sz="13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включающих Заявки инвестиционных проектов 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Ежегодно 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позднее 30.05.2014</a:t>
                      </a: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позднее 30.10.2014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89309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проектов на соответствие нормативно – правовым документам по выделению государственной поддержки (ФЗ-209 и нормативно – правовым документам субъектов РФ)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Еженедельно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69292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проектов</a:t>
                      </a:r>
                      <a:r>
                        <a:rPr lang="ru-RU" sz="13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Экспертным советом (профильные научные институты / общероссийские общественные организации)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3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 / в месяц 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49274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проектов на соответствие финансовой сегментации (внешних экспертов по финансам)</a:t>
                      </a:r>
                    </a:p>
                    <a:p>
                      <a:pPr algn="l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раз / квартал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680967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проектов инвестиционными фондами (членами Попечительского совета) </a:t>
                      </a: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дней с момента получения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425028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проектов внешним экспертом по финансам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день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дней с момента получения</a:t>
                      </a:r>
                    </a:p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374691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проектов Попечительским</a:t>
                      </a:r>
                      <a:r>
                        <a:rPr lang="ru-RU" sz="13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советом Конкурса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раз / квартал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48477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Заключение Инвестиционного</a:t>
                      </a:r>
                      <a:r>
                        <a:rPr lang="ru-RU" sz="13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Соглашения, с целью реализации проекта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постоянно</a:t>
                      </a:r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585" y="108475"/>
            <a:ext cx="8646784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10. Процедура работы по проектам, поступающих в Оргкомитет Конкурса «Ежегодная общественная премия «Регионы – устойчивое развитие»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8714946"/>
              </p:ext>
            </p:extLst>
          </p:nvPr>
        </p:nvGraphicFramePr>
        <p:xfrm>
          <a:off x="173585" y="1432026"/>
          <a:ext cx="8646783" cy="4016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3"/>
                <a:gridCol w="2130898"/>
                <a:gridCol w="998124"/>
                <a:gridCol w="5305238"/>
              </a:tblGrid>
              <a:tr h="378372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1212865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 работы по Инвестиционным проектам №1</a:t>
                      </a:r>
                    </a:p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момента поступлени</a:t>
                      </a:r>
                      <a:r>
                        <a:rPr lang="ru-RU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пакета документов в Оргкомитет по Схеме взаимодействия  до момента подписания Инвестиционного Соглашения по инвестиционному проекту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1212865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 работы по Инвестиционным проектам №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момента подписания</a:t>
                      </a:r>
                      <a:r>
                        <a:rPr lang="ru-RU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Инвестиционного соглашения по инвестиционному проекту до момента вынесения пакета документов по проекту на КПКИ ОАО «Сбербанка России» (пример)</a:t>
                      </a:r>
                    </a:p>
                  </a:txBody>
                  <a:tcPr marL="93303" marR="93303" marT="46649" marB="46649">
                    <a:noFill/>
                  </a:tcPr>
                </a:tc>
              </a:tr>
              <a:tr h="1212865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Стадия работы по Инвестиционным проектам №3</a:t>
                      </a: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инвестиционного проекта / выход на производственные показатели 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16632"/>
            <a:ext cx="8784976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11. Стадия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№1. Рассмотрение инвестиционных проектов / Заключение инвестиционного соглашения (4-х сторонний)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980728"/>
            <a:ext cx="1888722" cy="307777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Инициаторы проектов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484784"/>
            <a:ext cx="1584176" cy="52322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Региональный 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координатор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899592" y="1268760"/>
            <a:ext cx="88157" cy="21602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2204864"/>
            <a:ext cx="1224136" cy="307777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Оргкомитет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87624" y="1988840"/>
            <a:ext cx="88157" cy="21602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87624" y="2636912"/>
            <a:ext cx="302433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Сбор первичного пакета документов по Инициатору проекта по Схеме (до 14 дней)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Проведение первичного анализа (до 14 дней)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Сбор пакета документов по проекту по Схеме (до 45 дней)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Формирование полного пакета документов для направления финансовым институтам для анализа в рамках Схемы (до 14 дней)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403648" y="2492896"/>
            <a:ext cx="88157" cy="21602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право 14"/>
          <p:cNvSpPr/>
          <p:nvPr/>
        </p:nvSpPr>
        <p:spPr>
          <a:xfrm>
            <a:off x="4283968" y="3861048"/>
            <a:ext cx="648072" cy="28803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004048" y="3573016"/>
            <a:ext cx="3816424" cy="69249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направление проекта на рассмотрение Инвесторам (членам Попечительского совета)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- 14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дней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4293096"/>
            <a:ext cx="3816424" cy="69249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направление проекта на рассмотрение внешнему эксперту по финансам (членам Попечительского совета)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дней (параллельно)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5085184"/>
            <a:ext cx="3816424" cy="49244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направление проекта на рассмотрение субъектам РФ (господдержка) 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дней (параллельно)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628" y="5715016"/>
            <a:ext cx="3816424" cy="49244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направление проекта на рассмотрение членам Попечительского совета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4048" y="6376972"/>
            <a:ext cx="3816424" cy="29238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3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Подписание Инвестиционного соглашение</a:t>
            </a:r>
            <a:endParaRPr lang="ru-RU" sz="13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980728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инвестиционного проекта до  момента итогового решение (всеми участниками) занимает 3,5 месяца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0452906"/>
              </p:ext>
            </p:extLst>
          </p:nvPr>
        </p:nvGraphicFramePr>
        <p:xfrm>
          <a:off x="151889" y="878725"/>
          <a:ext cx="8809522" cy="528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20"/>
                <a:gridCol w="6410057"/>
                <a:gridCol w="2019745"/>
              </a:tblGrid>
              <a:tr h="378372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378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Подписание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Инвестиционного Соглашения</a:t>
                      </a:r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 1 по ИС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378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проектно – сметной документации 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Открытие р/с в кредитующем отделении Банка,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рассматривающего и готовившего Заключение по проекту в рамках Схемы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97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отлагательных пунктов/ закрытие рисков по проекту в рамках исполнения предварительного решения внешнего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эксперта по финансам  согласно Схемы (Координационный совет)</a:t>
                      </a:r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исходно – разрешительной документации по проекту</a:t>
                      </a:r>
                    </a:p>
                  </a:txBody>
                  <a:tcPr marL="93303" marR="93303" marT="46649" marB="46649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97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Предоставление документов в субъект РФ (стороне по ИС) на получения средств господдержки / включение в региональную программу на получение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 господдержки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75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944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полного пакета документов по проекту для предоставление внешнему эксперту по финансам</a:t>
                      </a:r>
                      <a:endParaRPr lang="ru-RU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ранее принятого решения Банка / Уточнение Лимита по проекту /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СМР по проекту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 2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ИС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  <a:tr h="3783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по ИС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77474"/>
            <a:ext cx="8784976" cy="371206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12. Стадия №2. Реализация  инвестиционного проекта по Схеме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88" y="180434"/>
            <a:ext cx="8740592" cy="371206"/>
          </a:xfrm>
          <a:prstGeom prst="rect">
            <a:avLst/>
          </a:prstGeom>
        </p:spPr>
        <p:txBody>
          <a:bodyPr vert="horz" lIns="91430" tIns="45716" rIns="91430" bIns="45716" rtlCol="0" anchor="ctr" anchorCtr="0">
            <a:noAutofit/>
          </a:bodyPr>
          <a:lstStyle>
            <a:lvl1pPr lvl="0">
              <a:spcBef>
                <a:spcPct val="0"/>
              </a:spcBef>
              <a:buNone/>
              <a:defRPr>
                <a:solidFill>
                  <a:srgbClr val="2E8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ru-RU" dirty="0" smtClean="0">
                <a:solidFill>
                  <a:srgbClr val="418A18"/>
                </a:solidFill>
              </a:rPr>
              <a:t>13. </a:t>
            </a:r>
            <a:r>
              <a:rPr lang="ru-RU" dirty="0">
                <a:solidFill>
                  <a:srgbClr val="418A18"/>
                </a:solidFill>
              </a:rPr>
              <a:t>Механизмы финансирования инвестиционных </a:t>
            </a:r>
            <a:r>
              <a:rPr lang="ru-RU" dirty="0" smtClean="0">
                <a:solidFill>
                  <a:srgbClr val="418A18"/>
                </a:solidFill>
              </a:rPr>
              <a:t>проектов, поступающих на рассмотрение в Оргкомитет Конкурса «Ежегодная общественная премия «Регионы – устойчивое развитие»</a:t>
            </a:r>
            <a:endParaRPr lang="ru-RU" dirty="0">
              <a:solidFill>
                <a:srgbClr val="418A1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08757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Механизмы финансирования инвестиционных проектов:  </a:t>
            </a:r>
          </a:p>
          <a:p>
            <a:endParaRPr lang="ru-RU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Проектное финансирование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Инвестиционное финансирование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Концессия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прочие механизмы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311483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Стадии рассмотрения проектов:</a:t>
            </a:r>
          </a:p>
          <a:p>
            <a:endParaRPr lang="ru-RU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Проект «с нуля» (без наличия разработанной проектно  - сметной документации)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Проект с наличие только разрешительной документацией «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Brown field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Незавершенное производство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Модернизация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прочие проекты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88" y="116632"/>
            <a:ext cx="8812600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14. Схема финансирования инвестиционных проектов (на базе проектного финансирования)</a:t>
            </a:r>
          </a:p>
        </p:txBody>
      </p:sp>
      <p:sp>
        <p:nvSpPr>
          <p:cNvPr id="3" name="Line 24"/>
          <p:cNvSpPr>
            <a:spLocks noChangeShapeType="1"/>
          </p:cNvSpPr>
          <p:nvPr/>
        </p:nvSpPr>
        <p:spPr bwMode="auto">
          <a:xfrm>
            <a:off x="5727700" y="1255734"/>
            <a:ext cx="0" cy="5040313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 lIns="91409" tIns="45705" rIns="91409" bIns="45705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571500" y="3378222"/>
            <a:ext cx="1466850" cy="1079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</a:t>
            </a:r>
          </a:p>
          <a:p>
            <a:pPr algn="ctr">
              <a:spcBef>
                <a:spcPct val="0"/>
              </a:spcBef>
            </a:pPr>
            <a:r>
              <a:rPr lang="en-US" sz="10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0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до </a:t>
            </a:r>
            <a:r>
              <a:rPr lang="ru-RU" sz="10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70% </a:t>
            </a:r>
            <a:endParaRPr lang="en-US" sz="10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0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проекта</a:t>
            </a:r>
            <a:r>
              <a:rPr lang="en-US" sz="10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0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3994150" y="3389334"/>
            <a:ext cx="14224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Заемщик</a:t>
            </a:r>
          </a:p>
          <a:p>
            <a:pPr algn="ctr"/>
            <a:r>
              <a:rPr lang="ru-RU" sz="1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SPV)</a:t>
            </a:r>
            <a:endParaRPr lang="ru-RU" sz="1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704850" y="1611334"/>
            <a:ext cx="1466850" cy="155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8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Залог имущественных прав  на объекты (впоследствии готовые объекты), создаваемые в рамках инвестиционного проекта,  поручительства, векселя </a:t>
            </a:r>
            <a:r>
              <a:rPr lang="ru-RU" sz="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банка-кредитора, залог </a:t>
            </a:r>
            <a:r>
              <a:rPr lang="ru-RU" sz="8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акций/долей в уставном капитале Заемщика, Инициатора проекта, Инвестора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AutoShape 39"/>
          <p:cNvCxnSpPr>
            <a:cxnSpLocks noChangeShapeType="1"/>
            <a:stCxn id="6" idx="3"/>
          </p:cNvCxnSpPr>
          <p:nvPr/>
        </p:nvCxnSpPr>
        <p:spPr bwMode="auto">
          <a:xfrm flipH="1" flipV="1">
            <a:off x="2171700" y="2389209"/>
            <a:ext cx="3244850" cy="1457325"/>
          </a:xfrm>
          <a:prstGeom prst="bentConnector3">
            <a:avLst>
              <a:gd name="adj1" fmla="val -704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9" name="AutoShape 40"/>
          <p:cNvCxnSpPr>
            <a:cxnSpLocks noChangeShapeType="1"/>
          </p:cNvCxnSpPr>
          <p:nvPr/>
        </p:nvCxnSpPr>
        <p:spPr bwMode="auto">
          <a:xfrm rot="10800000" flipV="1">
            <a:off x="571500" y="2389209"/>
            <a:ext cx="133350" cy="1466850"/>
          </a:xfrm>
          <a:prstGeom prst="bentConnector3">
            <a:avLst>
              <a:gd name="adj1" fmla="val 27143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2482850" y="1522434"/>
            <a:ext cx="1487488" cy="666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05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Инициатор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от 10% </a:t>
            </a:r>
            <a:endParaRPr lang="en-US" sz="105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проекта</a:t>
            </a:r>
            <a:r>
              <a:rPr lang="en-US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05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4171950" y="1522434"/>
            <a:ext cx="1487488" cy="666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05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Инвестор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до 30% </a:t>
            </a:r>
            <a:endParaRPr lang="en-US" sz="105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проекта</a:t>
            </a:r>
            <a:r>
              <a:rPr lang="en-US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05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2305050" y="5167334"/>
            <a:ext cx="1487488" cy="869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Технический Заказчик</a:t>
            </a:r>
            <a:endParaRPr lang="ru-RU" sz="1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4038600" y="5167334"/>
            <a:ext cx="1487488" cy="869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Инициатор проекта</a:t>
            </a:r>
            <a:endParaRPr lang="ru-RU" sz="1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AutoShape 39"/>
          <p:cNvCxnSpPr>
            <a:cxnSpLocks noChangeShapeType="1"/>
            <a:stCxn id="10" idx="0"/>
          </p:cNvCxnSpPr>
          <p:nvPr/>
        </p:nvCxnSpPr>
        <p:spPr bwMode="auto">
          <a:xfrm rot="16200000" flipH="1" flipV="1">
            <a:off x="2288382" y="672327"/>
            <a:ext cx="88900" cy="1789113"/>
          </a:xfrm>
          <a:prstGeom prst="bentConnector3">
            <a:avLst>
              <a:gd name="adj1" fmla="val -25714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5" name="AutoShape 39"/>
          <p:cNvCxnSpPr>
            <a:cxnSpLocks noChangeShapeType="1"/>
            <a:stCxn id="11" idx="0"/>
          </p:cNvCxnSpPr>
          <p:nvPr/>
        </p:nvCxnSpPr>
        <p:spPr bwMode="auto">
          <a:xfrm rot="16200000" flipH="1" flipV="1">
            <a:off x="3132932" y="-172223"/>
            <a:ext cx="88900" cy="3478213"/>
          </a:xfrm>
          <a:prstGeom prst="bentConnector3">
            <a:avLst>
              <a:gd name="adj1" fmla="val -25714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16" name="Прямая со стрелкой 57"/>
          <p:cNvCxnSpPr>
            <a:cxnSpLocks noChangeShapeType="1"/>
            <a:stCxn id="6" idx="0"/>
            <a:endCxn id="6" idx="0"/>
          </p:cNvCxnSpPr>
          <p:nvPr/>
        </p:nvCxnSpPr>
        <p:spPr bwMode="auto">
          <a:xfrm rot="5400000" flipH="1" flipV="1">
            <a:off x="4705350" y="3389334"/>
            <a:ext cx="1588" cy="1588"/>
          </a:xfrm>
          <a:prstGeom prst="straightConnector1">
            <a:avLst/>
          </a:prstGeom>
          <a:noFill/>
          <a:ln w="12700" algn="ctr">
            <a:noFill/>
            <a:round/>
            <a:headEnd/>
            <a:tailEnd type="arrow" w="med" len="med"/>
          </a:ln>
        </p:spPr>
      </p:cxnSp>
      <p:cxnSp>
        <p:nvCxnSpPr>
          <p:cNvPr id="17" name="Прямая со стрелкой 60"/>
          <p:cNvCxnSpPr>
            <a:cxnSpLocks noChangeShapeType="1"/>
            <a:stCxn id="6" idx="2"/>
            <a:endCxn id="12" idx="0"/>
          </p:cNvCxnSpPr>
          <p:nvPr/>
        </p:nvCxnSpPr>
        <p:spPr bwMode="auto">
          <a:xfrm rot="5400000">
            <a:off x="3445669" y="3907653"/>
            <a:ext cx="863600" cy="1655762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triangle" w="med" len="lg"/>
            <a:tailEnd type="triangle" w="med" len="lg"/>
          </a:ln>
        </p:spPr>
      </p:cxnSp>
      <p:cxnSp>
        <p:nvCxnSpPr>
          <p:cNvPr id="18" name="Прямая со стрелкой 61"/>
          <p:cNvCxnSpPr>
            <a:cxnSpLocks noChangeShapeType="1"/>
          </p:cNvCxnSpPr>
          <p:nvPr/>
        </p:nvCxnSpPr>
        <p:spPr bwMode="auto">
          <a:xfrm rot="5400000">
            <a:off x="4286248" y="4714884"/>
            <a:ext cx="857256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triangle" w="med" len="lg"/>
            <a:tailEnd type="triangle" w="med" len="lg"/>
          </a:ln>
        </p:spPr>
      </p:cxnSp>
      <p:cxnSp>
        <p:nvCxnSpPr>
          <p:cNvPr id="19" name="Прямая со стрелкой 65"/>
          <p:cNvCxnSpPr>
            <a:cxnSpLocks noChangeShapeType="1"/>
            <a:stCxn id="10" idx="2"/>
            <a:endCxn id="6" idx="0"/>
          </p:cNvCxnSpPr>
          <p:nvPr/>
        </p:nvCxnSpPr>
        <p:spPr bwMode="auto">
          <a:xfrm rot="16200000" flipH="1">
            <a:off x="3366294" y="2050278"/>
            <a:ext cx="1200150" cy="1477962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med" len="lg"/>
            <a:tailEnd type="triangle" w="med" len="lg"/>
          </a:ln>
        </p:spPr>
      </p:cxnSp>
      <p:cxnSp>
        <p:nvCxnSpPr>
          <p:cNvPr id="20" name="Прямая со стрелкой 67"/>
          <p:cNvCxnSpPr>
            <a:cxnSpLocks noChangeShapeType="1"/>
            <a:endCxn id="6" idx="0"/>
          </p:cNvCxnSpPr>
          <p:nvPr/>
        </p:nvCxnSpPr>
        <p:spPr bwMode="auto">
          <a:xfrm rot="5400000">
            <a:off x="4122723" y="2797181"/>
            <a:ext cx="1174780" cy="9526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med" len="lg"/>
            <a:tailEnd type="triangle" w="med" len="lg"/>
          </a:ln>
        </p:spPr>
      </p:cxnSp>
      <p:cxnSp>
        <p:nvCxnSpPr>
          <p:cNvPr id="21" name="Прямая со стрелкой 69"/>
          <p:cNvCxnSpPr>
            <a:cxnSpLocks noChangeShapeType="1"/>
          </p:cNvCxnSpPr>
          <p:nvPr/>
        </p:nvCxnSpPr>
        <p:spPr bwMode="auto">
          <a:xfrm flipV="1">
            <a:off x="2038350" y="3611584"/>
            <a:ext cx="1955800" cy="952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med" len="lg"/>
            <a:tailEnd type="triangle" w="med" len="lg"/>
          </a:ln>
        </p:spPr>
      </p:cxnSp>
      <p:cxnSp>
        <p:nvCxnSpPr>
          <p:cNvPr id="22" name="Прямая со стрелкой 113"/>
          <p:cNvCxnSpPr>
            <a:cxnSpLocks noChangeShapeType="1"/>
          </p:cNvCxnSpPr>
          <p:nvPr/>
        </p:nvCxnSpPr>
        <p:spPr bwMode="auto">
          <a:xfrm rot="10800000">
            <a:off x="2038350" y="4056084"/>
            <a:ext cx="1955800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med" len="lg"/>
            <a:tailEnd type="triangle" w="med" len="lg"/>
          </a:ln>
        </p:spPr>
      </p:cxnSp>
      <p:cxnSp>
        <p:nvCxnSpPr>
          <p:cNvPr id="23" name="Прямая со стрелкой 116"/>
          <p:cNvCxnSpPr>
            <a:cxnSpLocks noChangeShapeType="1"/>
          </p:cNvCxnSpPr>
          <p:nvPr/>
        </p:nvCxnSpPr>
        <p:spPr bwMode="auto">
          <a:xfrm rot="5400000" flipH="1" flipV="1">
            <a:off x="4443399" y="2760667"/>
            <a:ext cx="1246218" cy="11116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med" len="lg"/>
            <a:tailEnd type="triangle" w="med" len="lg"/>
          </a:ln>
        </p:spPr>
      </p:cxnSp>
      <p:sp>
        <p:nvSpPr>
          <p:cNvPr id="24" name="TextBox 121"/>
          <p:cNvSpPr txBox="1">
            <a:spLocks noChangeArrowheads="1"/>
          </p:cNvSpPr>
          <p:nvPr/>
        </p:nvSpPr>
        <p:spPr bwMode="auto">
          <a:xfrm>
            <a:off x="3779836" y="2559602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TextBox 122"/>
          <p:cNvSpPr txBox="1">
            <a:spLocks noChangeArrowheads="1"/>
          </p:cNvSpPr>
          <p:nvPr/>
        </p:nvSpPr>
        <p:spPr bwMode="auto">
          <a:xfrm>
            <a:off x="4357686" y="257174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" name="TextBox 123"/>
          <p:cNvSpPr txBox="1">
            <a:spLocks noChangeArrowheads="1"/>
          </p:cNvSpPr>
          <p:nvPr/>
        </p:nvSpPr>
        <p:spPr bwMode="auto">
          <a:xfrm>
            <a:off x="171450" y="3113109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7" name="TextBox 124"/>
          <p:cNvSpPr txBox="1">
            <a:spLocks noChangeArrowheads="1"/>
          </p:cNvSpPr>
          <p:nvPr/>
        </p:nvSpPr>
        <p:spPr bwMode="auto">
          <a:xfrm>
            <a:off x="2705100" y="328612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3643306" y="472283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9" name="TextBox 126"/>
          <p:cNvSpPr txBox="1">
            <a:spLocks noChangeArrowheads="1"/>
          </p:cNvSpPr>
          <p:nvPr/>
        </p:nvSpPr>
        <p:spPr bwMode="auto">
          <a:xfrm>
            <a:off x="4565654" y="467838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0" name="TextBox 127"/>
          <p:cNvSpPr txBox="1">
            <a:spLocks noChangeArrowheads="1"/>
          </p:cNvSpPr>
          <p:nvPr/>
        </p:nvSpPr>
        <p:spPr bwMode="auto">
          <a:xfrm>
            <a:off x="2705100" y="405608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1" name="TextBox 128"/>
          <p:cNvSpPr txBox="1">
            <a:spLocks noChangeArrowheads="1"/>
          </p:cNvSpPr>
          <p:nvPr/>
        </p:nvSpPr>
        <p:spPr bwMode="auto">
          <a:xfrm>
            <a:off x="5137158" y="272258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2285984" y="2500306"/>
            <a:ext cx="1244600" cy="781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Управляющая компания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615950" y="5167334"/>
            <a:ext cx="1487488" cy="869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Страховая компания</a:t>
            </a:r>
          </a:p>
        </p:txBody>
      </p:sp>
      <p:cxnSp>
        <p:nvCxnSpPr>
          <p:cNvPr id="34" name="Прямая со стрелкой 60"/>
          <p:cNvCxnSpPr>
            <a:cxnSpLocks noChangeShapeType="1"/>
            <a:stCxn id="6" idx="2"/>
            <a:endCxn id="33" idx="0"/>
          </p:cNvCxnSpPr>
          <p:nvPr/>
        </p:nvCxnSpPr>
        <p:spPr bwMode="auto">
          <a:xfrm rot="5400000">
            <a:off x="2601119" y="3063103"/>
            <a:ext cx="863600" cy="3344862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triangle" w="med" len="lg"/>
            <a:tailEnd type="triangle" w="med" len="lg"/>
          </a:ln>
        </p:spPr>
      </p:cxnSp>
      <p:cxnSp>
        <p:nvCxnSpPr>
          <p:cNvPr id="35" name="Прямая со стрелкой 61"/>
          <p:cNvCxnSpPr>
            <a:cxnSpLocks noChangeShapeType="1"/>
            <a:stCxn id="32" idx="3"/>
          </p:cNvCxnSpPr>
          <p:nvPr/>
        </p:nvCxnSpPr>
        <p:spPr bwMode="auto">
          <a:xfrm>
            <a:off x="3530584" y="2890831"/>
            <a:ext cx="1066800" cy="49847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triangle" w="med" len="lg"/>
            <a:tailEnd type="triangle" w="med" len="lg"/>
          </a:ln>
        </p:spPr>
      </p:cxnSp>
      <p:sp>
        <p:nvSpPr>
          <p:cNvPr id="36" name="TextBox 125"/>
          <p:cNvSpPr txBox="1">
            <a:spLocks noChangeArrowheads="1"/>
          </p:cNvSpPr>
          <p:nvPr/>
        </p:nvSpPr>
        <p:spPr bwMode="auto">
          <a:xfrm>
            <a:off x="2393950" y="4545034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7" name="TextBox 123"/>
          <p:cNvSpPr txBox="1">
            <a:spLocks noChangeArrowheads="1"/>
          </p:cNvSpPr>
          <p:nvPr/>
        </p:nvSpPr>
        <p:spPr bwMode="auto">
          <a:xfrm>
            <a:off x="3571868" y="3009899"/>
            <a:ext cx="57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4000496" y="6286520"/>
            <a:ext cx="148748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Потребители</a:t>
            </a:r>
          </a:p>
        </p:txBody>
      </p:sp>
      <p:cxnSp>
        <p:nvCxnSpPr>
          <p:cNvPr id="39" name="Прямая со стрелкой 61"/>
          <p:cNvCxnSpPr>
            <a:cxnSpLocks noChangeShapeType="1"/>
          </p:cNvCxnSpPr>
          <p:nvPr/>
        </p:nvCxnSpPr>
        <p:spPr bwMode="auto">
          <a:xfrm rot="5400000">
            <a:off x="4561370" y="6154274"/>
            <a:ext cx="308600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triangle" w="med" len="lg"/>
            <a:tailEnd type="triangle" w="med" len="lg"/>
          </a:ln>
        </p:spPr>
      </p:cxnSp>
      <p:sp>
        <p:nvSpPr>
          <p:cNvPr id="40" name="TextBox 126"/>
          <p:cNvSpPr txBox="1">
            <a:spLocks noChangeArrowheads="1"/>
          </p:cNvSpPr>
          <p:nvPr/>
        </p:nvSpPr>
        <p:spPr bwMode="auto">
          <a:xfrm>
            <a:off x="4714876" y="6000768"/>
            <a:ext cx="577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7а</a:t>
            </a:r>
            <a:endParaRPr lang="ru-RU" sz="1600" b="1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5868144" y="1142984"/>
            <a:ext cx="3184556" cy="55007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193675" indent="-193675" algn="l">
              <a:lnSpc>
                <a:spcPct val="95000"/>
              </a:lnSpc>
              <a:buClrTx/>
              <a:buSzTx/>
              <a:buFont typeface="Wingdings" pitchFamily="2" charset="2"/>
              <a:buChar char="ü"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Целевое использование </a:t>
            </a:r>
            <a:r>
              <a:rPr lang="ru-RU" sz="1100" b="1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кредитных </a:t>
            </a: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средств: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финансирование инвестиционного проекта</a:t>
            </a:r>
            <a:endParaRPr lang="ru-RU" sz="1100" b="1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l">
              <a:lnSpc>
                <a:spcPct val="95000"/>
              </a:lnSpc>
              <a:buClrTx/>
              <a:buSzTx/>
              <a:buFont typeface="Wingdings" pitchFamily="2" charset="2"/>
              <a:buChar char="ü"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возврата кредита: </a:t>
            </a:r>
            <a:r>
              <a:rPr lang="ru-RU" sz="11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чистая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прибыль и амортизационные начисления Заемщика</a:t>
            </a:r>
          </a:p>
          <a:p>
            <a:pPr marL="193675" indent="-193675" algn="l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проекту:</a:t>
            </a:r>
          </a:p>
          <a:p>
            <a:pPr marL="193675" indent="-193675" algn="l">
              <a:spcBef>
                <a:spcPct val="0"/>
              </a:spcBef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компании-Заемщика Инициатором проекта и Инвестором и внесение своих долей участия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11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договора управления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которому УК обеспечивает:</a:t>
            </a:r>
          </a:p>
          <a:p>
            <a:pPr marL="88900" lvl="1" indent="-88900" algn="l">
              <a:spcBef>
                <a:spcPct val="0"/>
              </a:spcBef>
              <a:buClr>
                <a:srgbClr val="008A53"/>
              </a:buClr>
              <a:buFont typeface="Arial" pitchFamily="34" charset="0"/>
              <a:buChar char="•"/>
            </a:pP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и ведение дорожной инвестиционной карты по проекту;</a:t>
            </a:r>
          </a:p>
          <a:p>
            <a:pPr marL="88900" lvl="1" indent="-88900" algn="l">
              <a:spcBef>
                <a:spcPct val="0"/>
              </a:spcBef>
              <a:buClr>
                <a:srgbClr val="008A53"/>
              </a:buClr>
              <a:buFont typeface="Arial" pitchFamily="34" charset="0"/>
              <a:buChar char="•"/>
            </a:pP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проработка рынка сбыта, наполнение контрактной базы;</a:t>
            </a:r>
          </a:p>
          <a:p>
            <a:pPr marL="88900" lvl="1" indent="-88900" algn="l">
              <a:spcBef>
                <a:spcPct val="0"/>
              </a:spcBef>
              <a:buClr>
                <a:srgbClr val="008A53"/>
              </a:buClr>
              <a:buFont typeface="Arial" pitchFamily="34" charset="0"/>
              <a:buChar char="•"/>
            </a:pP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выходе на точку безубыточности проекта – создание ЗПИФ и обеспечение привлечения сторонних инвесторов либо размещения облигаций проекта на рынок.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договора комплексного страхования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обеспечения Кредитору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получение кредита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1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перечисление средств за выполненные работы</a:t>
            </a:r>
          </a:p>
          <a:p>
            <a:pPr>
              <a:lnSpc>
                <a:spcPct val="95000"/>
              </a:lnSpc>
            </a:pPr>
            <a:r>
              <a:rPr lang="ru-RU" sz="1100" b="1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1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сдача объектов в аренду Инициатору и получение арендной платы (Источником арендной платы будет являться выручка от эксплуатации построенных в рамках проекта объектов, эффективность использования которых отражается в финансовом плане проекта)</a:t>
            </a:r>
          </a:p>
          <a:p>
            <a:pPr marL="193675" indent="-193675">
              <a:lnSpc>
                <a:spcPct val="950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7а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эксплуатация объектов Инициатором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1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погашение кредита</a:t>
            </a:r>
          </a:p>
          <a:p>
            <a:pPr marL="193675" indent="-193675" algn="l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1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выплаты для Инвестора (происходят только после полного погашения кредита)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88" y="116632"/>
            <a:ext cx="8812600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pPr algn="just"/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15. Схема финансирования инвестиционных проектов (на базе проектного финансирования)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556792"/>
            <a:ext cx="2602667" cy="830997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Инициатор проекта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1556792"/>
            <a:ext cx="2592288" cy="830997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Инвестор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(инвестирование)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1228" y="3501008"/>
            <a:ext cx="1974708" cy="830997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Специальная </a:t>
            </a:r>
          </a:p>
          <a:p>
            <a:r>
              <a:rPr lang="ru-RU" dirty="0"/>
              <a:t>компания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5334307"/>
            <a:ext cx="2613046" cy="1200329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Банк </a:t>
            </a:r>
          </a:p>
          <a:p>
            <a:r>
              <a:rPr lang="ru-RU" dirty="0" smtClean="0"/>
              <a:t>(Долговое финансирование)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342346" y="2636912"/>
            <a:ext cx="357446" cy="720080"/>
          </a:xfrm>
          <a:prstGeom prst="straightConnector1">
            <a:avLst/>
          </a:prstGeom>
          <a:ln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602810" y="2636912"/>
            <a:ext cx="321118" cy="720080"/>
          </a:xfrm>
          <a:prstGeom prst="straightConnector1">
            <a:avLst/>
          </a:prstGeom>
          <a:ln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342346" y="4509120"/>
            <a:ext cx="357446" cy="648072"/>
          </a:xfrm>
          <a:prstGeom prst="straightConnector1">
            <a:avLst/>
          </a:prstGeom>
          <a:ln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139952" y="3916506"/>
            <a:ext cx="864096" cy="0"/>
          </a:xfrm>
          <a:prstGeom prst="straightConnector1">
            <a:avLst/>
          </a:prstGeom>
          <a:ln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48064" y="3501008"/>
            <a:ext cx="1944216" cy="830997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Технический заказчик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236296" y="2636912"/>
            <a:ext cx="1728192" cy="707886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2000" dirty="0" err="1" smtClean="0"/>
              <a:t>Генеральныйподрядчик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7236296" y="3573016"/>
            <a:ext cx="1728192" cy="707886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2000" dirty="0" smtClean="0"/>
              <a:t>Поставщик</a:t>
            </a:r>
          </a:p>
          <a:p>
            <a:r>
              <a:rPr lang="ru-RU" sz="2000" dirty="0" smtClean="0"/>
              <a:t>оборудования</a:t>
            </a:r>
            <a:endParaRPr lang="ru-R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36296" y="4449306"/>
            <a:ext cx="1728192" cy="1015663"/>
          </a:xfrm>
          <a:prstGeom prst="rect">
            <a:avLst/>
          </a:prstGeom>
          <a:solidFill>
            <a:srgbClr val="418A18"/>
          </a:solidFill>
          <a:ln>
            <a:solidFill>
              <a:srgbClr val="50AA1E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2000" dirty="0" smtClean="0"/>
              <a:t>Прочие </a:t>
            </a:r>
          </a:p>
          <a:p>
            <a:r>
              <a:rPr lang="ru-RU" sz="2000" dirty="0" smtClean="0"/>
              <a:t>работы по проекту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512" y="2420888"/>
            <a:ext cx="23253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актив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Собственные средства 10% 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понесенные затраты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9060" y="2492896"/>
            <a:ext cx="2304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Инвестиционные средства, 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 35%</a:t>
            </a:r>
          </a:p>
        </p:txBody>
      </p:sp>
      <p:sp>
        <p:nvSpPr>
          <p:cNvPr id="34" name="Правая фигурная скобка 33"/>
          <p:cNvSpPr/>
          <p:nvPr/>
        </p:nvSpPr>
        <p:spPr>
          <a:xfrm rot="5400000">
            <a:off x="1076390" y="2072450"/>
            <a:ext cx="341455" cy="21904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88753" y="3356992"/>
            <a:ext cx="131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Взнос в УК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авая фигурная скобка 35"/>
          <p:cNvSpPr/>
          <p:nvPr/>
        </p:nvSpPr>
        <p:spPr>
          <a:xfrm rot="5400000">
            <a:off x="5114889" y="1743103"/>
            <a:ext cx="249704" cy="2478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4429124" y="3000372"/>
            <a:ext cx="131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Взнос в УК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4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058" y="2311201"/>
            <a:ext cx="1676654" cy="87716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Юридические лица,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частные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058" y="3619992"/>
            <a:ext cx="1676654" cy="87716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Юридические лица,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гос. участием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4786322"/>
            <a:ext cx="1656629" cy="1923604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Корпорации развития Субъектов РФ в качестве представления интересов субъектов РФ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0016" y="2311201"/>
            <a:ext cx="3419258" cy="35394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700" dirty="0">
                <a:solidFill>
                  <a:schemeClr val="accent1">
                    <a:lumMod val="75000"/>
                  </a:schemeClr>
                </a:solidFill>
              </a:rPr>
              <a:t>Создание новых производств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8651" y="2813447"/>
            <a:ext cx="3431461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Расширение / Реконструкция действующих производств</a:t>
            </a:r>
            <a:endParaRPr lang="ru-RU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3728" y="5877272"/>
            <a:ext cx="3456384" cy="8771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Эффективное использование земельных участков субъектов РФ</a:t>
            </a:r>
          </a:p>
          <a:p>
            <a:endParaRPr lang="ru-RU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8378" y="3619992"/>
            <a:ext cx="3430896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Создание новых социально – значимых объектов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8376" y="4325615"/>
            <a:ext cx="3441736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Расширение / Реконструкция социально – значимых объектов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8376" y="5117703"/>
            <a:ext cx="3441736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Создание новых инфраструктурных объектов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060" y="1196752"/>
            <a:ext cx="1676652" cy="923330"/>
          </a:xfrm>
          <a:prstGeom prst="rect">
            <a:avLst/>
          </a:prstGeom>
          <a:solidFill>
            <a:srgbClr val="418A18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ИНИЦИАТОР ПРОЕКТА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0016" y="1196752"/>
            <a:ext cx="3419258" cy="923330"/>
          </a:xfrm>
          <a:prstGeom prst="rect">
            <a:avLst/>
          </a:prstGeom>
          <a:solidFill>
            <a:srgbClr val="418A18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НАПРАВЛЕНИЯ ДЕЯТЕЛЬНОСТИ</a:t>
            </a: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652120" y="1196752"/>
            <a:ext cx="1656184" cy="923330"/>
          </a:xfrm>
          <a:prstGeom prst="rect">
            <a:avLst/>
          </a:prstGeom>
          <a:solidFill>
            <a:srgbClr val="418A18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ВНЕБЮДЖЕТ-НОЕ </a:t>
            </a:r>
          </a:p>
          <a:p>
            <a:r>
              <a:rPr lang="ru-RU" dirty="0"/>
              <a:t>ФИНАН-ИЕ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80312" y="1196752"/>
            <a:ext cx="1728192" cy="923330"/>
          </a:xfrm>
          <a:prstGeom prst="rect">
            <a:avLst/>
          </a:prstGeom>
          <a:solidFill>
            <a:srgbClr val="418A18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ГОС </a:t>
            </a:r>
          </a:p>
          <a:p>
            <a:r>
              <a:rPr lang="ru-RU" dirty="0"/>
              <a:t>ПОДДЕРЖКА</a:t>
            </a:r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380312" y="2324308"/>
            <a:ext cx="1728192" cy="35394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КОСВЕННАЯ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52120" y="2324307"/>
            <a:ext cx="1656184" cy="35394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312" y="2787025"/>
            <a:ext cx="1728192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КОСВЕННАЯ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52120" y="2787024"/>
            <a:ext cx="1656184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80312" y="3646874"/>
            <a:ext cx="1728192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ПРЯМАЯ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52120" y="3646873"/>
            <a:ext cx="1656184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80312" y="4325615"/>
            <a:ext cx="1728192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ПРЯМАЯ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4325615"/>
            <a:ext cx="1656184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64671" y="5117702"/>
            <a:ext cx="1656184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0312" y="5117703"/>
            <a:ext cx="1728192" cy="61555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ПРЯМАЯ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7222" y="5877272"/>
            <a:ext cx="1656184" cy="87716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16316" y="5877271"/>
            <a:ext cx="1656184" cy="877163"/>
          </a:xfrm>
          <a:prstGeom prst="rect">
            <a:avLst/>
          </a:prstGeom>
          <a:noFill/>
          <a:ln>
            <a:solidFill>
              <a:schemeClr val="accent1">
                <a:alpha val="7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7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1888" y="116632"/>
            <a:ext cx="8812600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pPr algn="just"/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16. Требования и условия к Инициаторам при финансировании проектов в рамках Схемы взаимодействия</a:t>
            </a:r>
          </a:p>
        </p:txBody>
      </p:sp>
    </p:spTree>
    <p:extLst>
      <p:ext uri="{BB962C8B-B14F-4D97-AF65-F5344CB8AC3E}">
        <p14:creationId xmlns="" xmlns:p14="http://schemas.microsoft.com/office/powerpoint/2010/main" val="10319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88" y="177474"/>
            <a:ext cx="8812600" cy="371206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pPr algn="just"/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17. Текущие результаты (работа по проектам)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407813"/>
              </p:ext>
            </p:extLst>
          </p:nvPr>
        </p:nvGraphicFramePr>
        <p:xfrm>
          <a:off x="323528" y="1397000"/>
          <a:ext cx="835292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64563"/>
                <a:gridCol w="2784309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проектов,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находящихся на стадии реализации 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шт.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Инвестиционной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соглашений, находящихся на стадии согласования (подписанных до конца 2014 года)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шт.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проектов, находящихся на стадии реализации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 млрд. рублей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5" y="479715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Создана база индустриальных парков субъектов РФ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обновляется ежегодно / (2р./год)</a:t>
            </a: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Создана база нормативно – правовых актов субъектов РФ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выделении гос. поддержки (обновляется ежегодно / (2 р./ год)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3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88" y="177474"/>
            <a:ext cx="8812600" cy="371206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pPr algn="just"/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18. Обучающие семинары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888" y="1230227"/>
            <a:ext cx="8812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Начата работа по проведению цикла практических семинаров: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1: «Правила заполнения Анкеты и предоставления документов»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2: «Финансовая сегментация проектов, финансовые показатели. Правила составления инвестиционного плана»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3: «Риски по проектам. Правила решения отлагательных решений финансовых институтов»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4: «Составление и исполнение дорожных карт по исполнению Инвестиционных соглашений»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5: «Мониторинг исполнения Инвестиционных соглашений»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Организаторы Семинаров: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Оргкомитет Конкурса «Регионы – устойчивое развитие»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исполнительной власти субъектов РФ»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Семинары проводятся по согласованному плану с Органами исполнительной власти субъектов РФ. График семинаров размещен на сайте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 Infra-konkurs.ru 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91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695286"/>
            <a:ext cx="864096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Конкурс проводится на основании Поручения Правительства Российской Федерации от 10 августа 2011 года  № ДК-П9-5670  в целях повышения инвестиционной привлекательности регионов РФ и создания новых механизмов финансирования инвестиционных проектов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Организаторы Конкурса «Регионы – устойчивое развития»  является: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ОАО «Сбербанк России»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 «Банк – ВТБ»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Оргкомитет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коллегиальный орган, сформированный организаторами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Конкурса,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целях осуществления методического и технического обеспечения мероприятий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636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Общая информация о Конкурсе </a:t>
            </a:r>
          </a:p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«Ежегодная общественная  Премия Регионы – устойчивое развитие»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1844824"/>
            <a:ext cx="84225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Цели Конкурса: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и отбор на ранней стадии лучших инвестиционных проектов реального сектора экономики, в 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ч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успешно реализованных для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тиражирования,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программ развития региональных индустриальных парков и аналогичных инвестиционных площадок, стимулирование регионов, частных инвесторов и инициаторов к 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целью повышения как региональной инвестиционной конкурентоспособности и привлекательности, так и экономической безопасности страны 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целом;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выработка предложений,  способствующих повышению инвестиционной привлекательности проектов, реализация которых возможна при государственной поддержке.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Цели Конкурса 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3" y="868669"/>
            <a:ext cx="87849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Задачи Оргкомитета: 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финансовых механизмов для реализации проектов в различных отраслях реального сектора экономики;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систематизация региональных проектов и программ регионов;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Структурирование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с участием сторонних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экспертов,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целью повышения инвестиционной привлекательности инвестиционных проектов;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 инвесторов для реализации отобранных в рамках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и внедрение оптимизированной системы прохождения инвестиционной Заявки в отобранных финансовых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институтах,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целью сокращение сроков по ее рассмотрению;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«Библиотеки решений» для дальнейшего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тиражирования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Комплектование инвестиционных площадок (индустриальных парков) проектами, обеспечивающих внутреннюю кооперацию, при сохранении независимости каждого субъекта хозяйственной деятельности;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конкуренции между субъектами РФ в рамках вопроса по повышению инвестиционной привлекательности субъектов.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886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Задачи Оргкомитета 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8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886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Функции Оргкомитета 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092893"/>
              </p:ext>
            </p:extLst>
          </p:nvPr>
        </p:nvGraphicFramePr>
        <p:xfrm>
          <a:off x="179512" y="836712"/>
          <a:ext cx="8568952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8136904"/>
              </a:tblGrid>
              <a:tr h="370840">
                <a:tc>
                  <a:txBody>
                    <a:bodyPr/>
                    <a:lstStyle/>
                    <a:p>
                      <a:pPr algn="just"/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7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Сбор проектов от Инициаторов и Консолидированных Заявок</a:t>
                      </a:r>
                      <a:r>
                        <a:rPr lang="ru-RU" sz="17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Субъектов РФ;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Систематизация проектов и программ;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первичного анализа проектов, представленных на рассмотрение в Оргкомитет;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экспертных заключений по возможности реализации проекта в данной отрасли промышленности;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финансовой, юридической и технологической экспертизы проекта;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заключений от федеральных органов исполнительной власти о целесообразности реализации инвестиционного проекта;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Структурирование проекта;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Предоставление структурированных проектов на рассмотрение рабочим органам конкурса и финансовым институтам;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за включением проекта в региональные программы субъекта РФ с целью получения средств государственной поддержки;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контроля за целевым использованием денежных средств, выделенных на реализацию проекта (</a:t>
                      </a:r>
                      <a:r>
                        <a:rPr lang="ru-RU" sz="17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Мониторинг реализации проектов и программ.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70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Структура Конкурса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16668"/>
            <a:ext cx="3600400" cy="923330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Попечительский совет Конкурса  «Ежегодная общественная премия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«Регионы – устойчивое развитие»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348880"/>
            <a:ext cx="3600400" cy="923330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Оргкомитет Конкурса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Ежегодная общественная премия «Регионы – устойчивое развитие»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356992"/>
            <a:ext cx="3600400" cy="923330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Экспертный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Конкурса «Ежегодная общественная премия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«Регионы – устойчивое развитие»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9077338"/>
              </p:ext>
            </p:extLst>
          </p:nvPr>
        </p:nvGraphicFramePr>
        <p:xfrm>
          <a:off x="395536" y="1491456"/>
          <a:ext cx="8568952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51"/>
                <a:gridCol w="4062866"/>
                <a:gridCol w="2363848"/>
                <a:gridCol w="17728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проектам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проектам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Конкурса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стандартные условия банков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исходно-разрешительной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документации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ТРЕБУЕТСЯ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ОБЯЗАТЕЛЬНО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проектно-сметной документации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ТРЕБУЕТСЯ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ОБЯЗАТЕЛЬНО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земельного участка для реализации проекта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ТРЕБУЕТСЯ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случае возможности размещения проекта на территории индустриального парка)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ОБЯЗАТЕЛЬНО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Требование к наличию собственных средств от Инициатора проекта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проекта в региональной программе для получения государственной поддержки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1663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Преимущества реализации проектов в рамках механизма Конкурса «Ежегодная общественная премия «Регионы – устойчивое развитие»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3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38" y="191282"/>
            <a:ext cx="8087115" cy="371206"/>
          </a:xfrm>
          <a:prstGeom prst="rect">
            <a:avLst/>
          </a:prstGeom>
          <a:noFill/>
        </p:spPr>
        <p:txBody>
          <a:bodyPr wrap="none" lIns="93296" tIns="46648" rIns="93296" bIns="46648" rtlCol="0">
            <a:spAutoFit/>
          </a:bodyPr>
          <a:lstStyle/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7. Опыт работы Оргкомитета с федеральными органами исполнительной власти 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90872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Оргкомитет конкурса с 30.01.2013 года являлся рабочим органом  Рабочей группы по повышению инвестиционной привлекательности регионов РФ (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регионального развития РФ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с целью создания нормативно – правовых документов: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237798"/>
              </p:ext>
            </p:extLst>
          </p:nvPr>
        </p:nvGraphicFramePr>
        <p:xfrm>
          <a:off x="179512" y="1772816"/>
          <a:ext cx="856895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85"/>
                <a:gridCol w="1657739"/>
                <a:gridCol w="2016224"/>
                <a:gridCol w="2037226"/>
                <a:gridCol w="2499278"/>
              </a:tblGrid>
              <a:tr h="16452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Нормативно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правовые документы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30 от 30.01.2013 года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 создании рабочей группы»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Оргкомитет рабочей орган Рабочей группы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РАБОТЫ РАБОЧЕЙ ГРУППЫ</a:t>
                      </a:r>
                      <a:endParaRPr lang="ru-RU" sz="1400" u="sng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Разработана и Утверждена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«Схема взаимодействия при реализации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инвестиционных проектов с господдержкой / госучастием»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146 от 16.05.2014 года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утверждена 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Инвестиционного соглашения (4-х сторонний)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(Банк, Инвестор, Субъект РФ, Инициатор проекта)</a:t>
                      </a:r>
                      <a:endParaRPr lang="ru-RU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Разработана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утверждена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 мониторинга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исполнения Инвестиционного соглашений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Разработаны и утверждены в Банках с гос. участием в Уставном Капитале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Особые условия финансирования проектов с господдержкой / госучастием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4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38" y="44624"/>
            <a:ext cx="8729742" cy="648205"/>
          </a:xfrm>
          <a:prstGeom prst="rect">
            <a:avLst/>
          </a:prstGeom>
          <a:noFill/>
        </p:spPr>
        <p:txBody>
          <a:bodyPr wrap="square" lIns="93296" tIns="46648" rIns="93296" bIns="46648" rtlCol="0">
            <a:spAutoFit/>
          </a:bodyPr>
          <a:lstStyle/>
          <a:p>
            <a:r>
              <a:rPr lang="ru-RU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. Схема взаимодействия при реализации инвестиционных проектов с гос. поддержкой / гос. участием</a:t>
            </a: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3212" y="4937517"/>
            <a:ext cx="27835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Инициатор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412776"/>
            <a:ext cx="27835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 субъекта РФ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4942909"/>
            <a:ext cx="27835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орган Исполнительной власти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976" y="2492896"/>
            <a:ext cx="242348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Инвестор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гос. участием в УК) / частный инвестор (члены Попечительского совета ОК)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2492896"/>
            <a:ext cx="242348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Банки с гос. участием в УК / частные Банки (члены Попечительского совета / Организаторы Конкурса)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63888" y="2492896"/>
            <a:ext cx="2160240" cy="1754326"/>
          </a:xfrm>
          <a:prstGeom prst="ellipse">
            <a:avLst/>
          </a:prstGeom>
          <a:solidFill>
            <a:srgbClr val="A1C064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Оргкомитет Конкурса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stCxn id="10" idx="0"/>
            <a:endCxn id="7" idx="1"/>
          </p:cNvCxnSpPr>
          <p:nvPr/>
        </p:nvCxnSpPr>
        <p:spPr>
          <a:xfrm flipV="1">
            <a:off x="1751296" y="1735942"/>
            <a:ext cx="1524560" cy="756954"/>
          </a:xfrm>
          <a:prstGeom prst="straightConnector1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2"/>
            <a:endCxn id="8" idx="0"/>
          </p:cNvCxnSpPr>
          <p:nvPr/>
        </p:nvCxnSpPr>
        <p:spPr>
          <a:xfrm>
            <a:off x="1751296" y="4247222"/>
            <a:ext cx="1260140" cy="695687"/>
          </a:xfrm>
          <a:prstGeom prst="straightConnector1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3"/>
            <a:endCxn id="6" idx="1"/>
          </p:cNvCxnSpPr>
          <p:nvPr/>
        </p:nvCxnSpPr>
        <p:spPr>
          <a:xfrm flipV="1">
            <a:off x="4403200" y="5260683"/>
            <a:ext cx="530012" cy="5392"/>
          </a:xfrm>
          <a:prstGeom prst="straightConnector1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0"/>
            <a:endCxn id="9" idx="2"/>
          </p:cNvCxnSpPr>
          <p:nvPr/>
        </p:nvCxnSpPr>
        <p:spPr>
          <a:xfrm flipV="1">
            <a:off x="6324976" y="4247222"/>
            <a:ext cx="1211744" cy="690295"/>
          </a:xfrm>
          <a:prstGeom prst="straightConnector1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3"/>
            <a:endCxn id="9" idx="0"/>
          </p:cNvCxnSpPr>
          <p:nvPr/>
        </p:nvCxnSpPr>
        <p:spPr>
          <a:xfrm>
            <a:off x="6059384" y="1735942"/>
            <a:ext cx="1477336" cy="756954"/>
          </a:xfrm>
          <a:prstGeom prst="straightConnector1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1" idx="0"/>
          </p:cNvCxnSpPr>
          <p:nvPr/>
        </p:nvCxnSpPr>
        <p:spPr>
          <a:xfrm flipH="1">
            <a:off x="4644008" y="2059107"/>
            <a:ext cx="23612" cy="433789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6"/>
            <a:endCxn id="9" idx="1"/>
          </p:cNvCxnSpPr>
          <p:nvPr/>
        </p:nvCxnSpPr>
        <p:spPr>
          <a:xfrm>
            <a:off x="5724128" y="3370059"/>
            <a:ext cx="600848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5"/>
            <a:endCxn id="6" idx="0"/>
          </p:cNvCxnSpPr>
          <p:nvPr/>
        </p:nvCxnSpPr>
        <p:spPr>
          <a:xfrm>
            <a:off x="5407768" y="3990307"/>
            <a:ext cx="917208" cy="94721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1" idx="3"/>
            <a:endCxn id="8" idx="0"/>
          </p:cNvCxnSpPr>
          <p:nvPr/>
        </p:nvCxnSpPr>
        <p:spPr>
          <a:xfrm flipH="1">
            <a:off x="3011436" y="3990307"/>
            <a:ext cx="868812" cy="95260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1" idx="2"/>
            <a:endCxn id="10" idx="3"/>
          </p:cNvCxnSpPr>
          <p:nvPr/>
        </p:nvCxnSpPr>
        <p:spPr>
          <a:xfrm flipH="1">
            <a:off x="2963040" y="3370059"/>
            <a:ext cx="600848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2738" y="5877272"/>
            <a:ext cx="8729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пунктирной линией изображены экономическое взаимодействие при реализации инвестиционных проектов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линией изображено взаимодействие участников инвестиционной деятельности и координация согласно Схемы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93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2024</Words>
  <Application>Microsoft Office PowerPoint</Application>
  <PresentationFormat>Экран (4:3)</PresentationFormat>
  <Paragraphs>343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Конкурс «Ежегодная общественная премия Регионы – устойчивое развитие»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реализации инвестиционных проектов с господержкой / госучастием в рамках исполнения</dc:title>
  <dc:creator>belichenko</dc:creator>
  <cp:lastModifiedBy>shenia</cp:lastModifiedBy>
  <cp:revision>114</cp:revision>
  <dcterms:created xsi:type="dcterms:W3CDTF">2014-11-17T08:55:10Z</dcterms:created>
  <dcterms:modified xsi:type="dcterms:W3CDTF">2015-02-10T13:34:46Z</dcterms:modified>
</cp:coreProperties>
</file>